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87" r:id="rId6"/>
    <p:sldId id="261" r:id="rId7"/>
    <p:sldId id="285" r:id="rId8"/>
    <p:sldId id="282" r:id="rId9"/>
    <p:sldId id="289" r:id="rId10"/>
    <p:sldId id="284" r:id="rId11"/>
    <p:sldId id="286" r:id="rId12"/>
    <p:sldId id="263" r:id="rId13"/>
    <p:sldId id="267" r:id="rId14"/>
    <p:sldId id="274" r:id="rId15"/>
    <p:sldId id="275" r:id="rId16"/>
    <p:sldId id="277" r:id="rId17"/>
    <p:sldId id="276" r:id="rId18"/>
    <p:sldId id="288" r:id="rId19"/>
    <p:sldId id="280" r:id="rId20"/>
    <p:sldId id="290" r:id="rId21"/>
    <p:sldId id="281" r:id="rId22"/>
    <p:sldId id="283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64" autoAdjust="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7C3F-3DF5-4D3C-ACA7-8C27DA7E732F}" type="datetimeFigureOut">
              <a:rPr lang="pt-BR" smtClean="0"/>
              <a:t>17/06/2016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01202-C6CD-4AFD-A109-9F825B30A6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Este trabalho será estudado e projetado com o princípio de obtenção de energia elétrica rentável e sustentável, visando minimizar custos elétricos e proporcionar satisfação para as pessoas em relação na economia de energia.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Outro fato é o ganho de uma energia (cinética) que seria naturalmente desperdiçada, entretanto será absorvida através de piezoeléctricos e convertida em energia elétrica (eletricidade).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01202-C6CD-4AFD-A109-9F825B30A64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92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2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3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09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8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69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31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1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2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5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7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1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6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7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4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8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7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788832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SISTEMA DE GESTÃO DE ENERGIA GERADO ATRAVÉS DE SENSORES PIEZOELÉCTRICO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3786389"/>
            <a:ext cx="8915399" cy="2117273"/>
          </a:xfrm>
        </p:spPr>
        <p:txBody>
          <a:bodyPr>
            <a:normAutofit/>
          </a:bodyPr>
          <a:lstStyle/>
          <a:p>
            <a:r>
              <a:rPr lang="pt-BR" dirty="0" smtClean="0"/>
              <a:t>ALUNOS							EGCNA09 - 2016</a:t>
            </a:r>
          </a:p>
          <a:p>
            <a:r>
              <a:rPr lang="pt-BR" dirty="0" smtClean="0"/>
              <a:t>Felipe Silva Arruda</a:t>
            </a:r>
          </a:p>
          <a:p>
            <a:r>
              <a:rPr lang="pt-BR" dirty="0" smtClean="0"/>
              <a:t>Luan </a:t>
            </a:r>
            <a:r>
              <a:rPr lang="pt-BR" dirty="0" err="1" smtClean="0"/>
              <a:t>Roberti</a:t>
            </a:r>
            <a:r>
              <a:rPr lang="pt-BR" dirty="0" smtClean="0"/>
              <a:t> </a:t>
            </a:r>
            <a:r>
              <a:rPr lang="pt-BR" dirty="0" err="1" smtClean="0"/>
              <a:t>Mazzola</a:t>
            </a:r>
            <a:endParaRPr lang="pt-BR" dirty="0" smtClean="0"/>
          </a:p>
          <a:p>
            <a:r>
              <a:rPr lang="pt-BR" dirty="0" smtClean="0"/>
              <a:t>Willian Ferreira Santos da Silva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 Piso Gerador de Energia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6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65" y="1905000"/>
            <a:ext cx="3531343" cy="4606100"/>
          </a:xfrm>
          <a:prstGeom prst="rect">
            <a:avLst/>
          </a:prstGeom>
        </p:spPr>
      </p:pic>
      <p:sp>
        <p:nvSpPr>
          <p:cNvPr id="8" name="Subtítulo 2"/>
          <p:cNvSpPr>
            <a:spLocks noGrp="1"/>
          </p:cNvSpPr>
          <p:nvPr>
            <p:ph idx="1"/>
          </p:nvPr>
        </p:nvSpPr>
        <p:spPr>
          <a:xfrm>
            <a:off x="5549204" y="2031100"/>
            <a:ext cx="5955408" cy="3811966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000" dirty="0" smtClean="0"/>
              <a:t>Suporte de Madeira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Acoplamento do piezoeléctrico;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Saída dos fios conectados ao piezoeléctrico;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Rebaixamento para passagem dos fios;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Saída para os circuitos eletrônicos.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  <p:sp>
        <p:nvSpPr>
          <p:cNvPr id="9" name="Título 8"/>
          <p:cNvSpPr txBox="1">
            <a:spLocks/>
          </p:cNvSpPr>
          <p:nvPr/>
        </p:nvSpPr>
        <p:spPr>
          <a:xfrm>
            <a:off x="1607134" y="1223493"/>
            <a:ext cx="9440278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.1. </a:t>
            </a:r>
            <a:r>
              <a:rPr lang="pt-BR" sz="2800" dirty="0" smtClean="0">
                <a:solidFill>
                  <a:schemeClr val="tx1"/>
                </a:solidFill>
              </a:rPr>
              <a:t>Estrutura do Piso “Fêmea”</a:t>
            </a:r>
            <a:endParaRPr lang="pt-BR" dirty="0">
              <a:solidFill>
                <a:schemeClr val="tx1"/>
              </a:solidFill>
            </a:endParaRPr>
          </a:p>
          <a:p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2436" y="6440961"/>
            <a:ext cx="778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Protótipo do Piso Gerador de Energia – base fêmea (Fonte: Autoria própria, 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 Piso Gerador de Energia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6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25" y="1928908"/>
            <a:ext cx="3540315" cy="4632352"/>
          </a:xfrm>
          <a:prstGeom prst="rect">
            <a:avLst/>
          </a:prstGeom>
        </p:spPr>
      </p:pic>
      <p:sp>
        <p:nvSpPr>
          <p:cNvPr id="7" name="Título 8"/>
          <p:cNvSpPr txBox="1">
            <a:spLocks/>
          </p:cNvSpPr>
          <p:nvPr/>
        </p:nvSpPr>
        <p:spPr>
          <a:xfrm>
            <a:off x="1607134" y="1223493"/>
            <a:ext cx="9440278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1.2. </a:t>
            </a:r>
            <a:r>
              <a:rPr lang="pt-BR" sz="2800" dirty="0" smtClean="0">
                <a:solidFill>
                  <a:schemeClr val="tx1"/>
                </a:solidFill>
              </a:rPr>
              <a:t>Estrutura do Piso “Macho”</a:t>
            </a:r>
            <a:endParaRPr lang="pt-BR" dirty="0">
              <a:solidFill>
                <a:schemeClr val="tx1"/>
              </a:solidFill>
            </a:endParaRPr>
          </a:p>
          <a:p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btítulo 2"/>
          <p:cNvSpPr>
            <a:spLocks noGrp="1"/>
          </p:cNvSpPr>
          <p:nvPr>
            <p:ph idx="1"/>
          </p:nvPr>
        </p:nvSpPr>
        <p:spPr>
          <a:xfrm>
            <a:off x="5892104" y="1998348"/>
            <a:ext cx="5955408" cy="3811966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Pinos elevados para encaixe;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811368" y="6534834"/>
            <a:ext cx="7799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Protótipo do Piso Gerador de Energia – base macho (Fonte: Autoria própria, 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7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2</a:t>
            </a:r>
            <a:r>
              <a:rPr lang="pt-BR" dirty="0" smtClean="0"/>
              <a:t>. Circuito Eletrônico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6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1312579"/>
            <a:ext cx="5026660" cy="518350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6700" y="6520452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Circuito Eletrônico completo do Projeto (Fonte: Autoria própria, 2016)</a:t>
            </a: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idx="1"/>
          </p:nvPr>
        </p:nvSpPr>
        <p:spPr>
          <a:xfrm>
            <a:off x="6120021" y="2496104"/>
            <a:ext cx="5627479" cy="2726052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Circuito Eletrônico Completo;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Circuito Eletrônico </a:t>
            </a:r>
            <a:r>
              <a:rPr lang="pt-BR" sz="2000" dirty="0" smtClean="0"/>
              <a:t>Receptor;</a:t>
            </a:r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/>
              <a:t>Circuito Eletrônico </a:t>
            </a:r>
            <a:r>
              <a:rPr lang="pt-BR" sz="2000" dirty="0" smtClean="0"/>
              <a:t>Armazenador;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 smtClean="0"/>
              <a:t>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455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Software de Gestão de Energia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ítulo 8"/>
          <p:cNvSpPr txBox="1">
            <a:spLocks/>
          </p:cNvSpPr>
          <p:nvPr/>
        </p:nvSpPr>
        <p:spPr>
          <a:xfrm>
            <a:off x="2589212" y="1476784"/>
            <a:ext cx="8911687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3.1. Arquitetura 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aplicação</a:t>
            </a:r>
          </a:p>
        </p:txBody>
      </p:sp>
      <p:sp>
        <p:nvSpPr>
          <p:cNvPr id="27" name="Espaço Reservado para Conteúdo 10"/>
          <p:cNvSpPr txBox="1">
            <a:spLocks/>
          </p:cNvSpPr>
          <p:nvPr/>
        </p:nvSpPr>
        <p:spPr>
          <a:xfrm>
            <a:off x="2589212" y="2206903"/>
            <a:ext cx="8915400" cy="3696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Premissas: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Acesso de Múltiplos Dispositivos (Mobile, </a:t>
            </a:r>
            <a:r>
              <a:rPr lang="pt-BR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Tablets</a:t>
            </a: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</a:t>
            </a:r>
            <a:r>
              <a:rPr lang="pt-BR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PC’s</a:t>
            </a:r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Conexão com Banco de Dados.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Oracle </a:t>
            </a:r>
            <a:r>
              <a:rPr lang="pt-BR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Database</a:t>
            </a:r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Express </a:t>
            </a:r>
            <a:r>
              <a:rPr lang="pt-BR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Edition</a:t>
            </a:r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11g.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SQL </a:t>
            </a:r>
            <a:r>
              <a:rPr lang="pt-BR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Developer</a:t>
            </a:r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4.1.3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2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Software de Gestão de Energia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ítulo 8"/>
          <p:cNvSpPr txBox="1">
            <a:spLocks/>
          </p:cNvSpPr>
          <p:nvPr/>
        </p:nvSpPr>
        <p:spPr>
          <a:xfrm>
            <a:off x="1197558" y="1437950"/>
            <a:ext cx="9440278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.2. 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Protótipos de Tela – Tela </a:t>
            </a:r>
            <a:r>
              <a:rPr lang="pt-B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Login</a:t>
            </a: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pt-BR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129235"/>
            <a:ext cx="6480175" cy="45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Software de Gestão de Energia </a:t>
            </a: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ítulo 8"/>
          <p:cNvSpPr txBox="1">
            <a:spLocks/>
          </p:cNvSpPr>
          <p:nvPr/>
        </p:nvSpPr>
        <p:spPr>
          <a:xfrm>
            <a:off x="1184858" y="1562255"/>
            <a:ext cx="9440278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.3. </a:t>
            </a:r>
            <a:r>
              <a:rPr lang="pt-BR" sz="2800" dirty="0" smtClean="0">
                <a:solidFill>
                  <a:schemeClr val="tx1"/>
                </a:solidFill>
              </a:rPr>
              <a:t>Protótipos de Tela – Tela Principal</a:t>
            </a:r>
            <a:endParaRPr lang="pt-BR" dirty="0">
              <a:solidFill>
                <a:schemeClr val="tx1"/>
              </a:solidFill>
            </a:endParaRPr>
          </a:p>
          <a:p>
            <a:endParaRPr lang="pt-BR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006850" y="2175670"/>
            <a:ext cx="5663950" cy="42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Software de Gestão de Energia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ítulo 8"/>
          <p:cNvSpPr txBox="1">
            <a:spLocks/>
          </p:cNvSpPr>
          <p:nvPr/>
        </p:nvSpPr>
        <p:spPr>
          <a:xfrm>
            <a:off x="1184858" y="1562255"/>
            <a:ext cx="10200066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3.4. </a:t>
            </a:r>
            <a:r>
              <a:rPr lang="pt-BR" sz="2800" dirty="0" smtClean="0">
                <a:solidFill>
                  <a:schemeClr val="tx1"/>
                </a:solidFill>
              </a:rPr>
              <a:t>Protótipos de Tela – Controles</a:t>
            </a:r>
            <a:endParaRPr lang="pt-BR" dirty="0">
              <a:solidFill>
                <a:schemeClr val="tx1"/>
              </a:solidFill>
            </a:endParaRPr>
          </a:p>
          <a:p>
            <a:endParaRPr lang="pt-BR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79929" y="2129235"/>
            <a:ext cx="4668838" cy="44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pt-B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de </a:t>
            </a:r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Gestão de Energia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ítulo 8"/>
          <p:cNvSpPr txBox="1">
            <a:spLocks/>
          </p:cNvSpPr>
          <p:nvPr/>
        </p:nvSpPr>
        <p:spPr>
          <a:xfrm>
            <a:off x="1184858" y="1562255"/>
            <a:ext cx="10200066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3.5. </a:t>
            </a:r>
            <a:r>
              <a:rPr lang="pt-BR" sz="2800" dirty="0" smtClean="0">
                <a:solidFill>
                  <a:schemeClr val="tx1"/>
                </a:solidFill>
              </a:rPr>
              <a:t>Protótipos de Tela – Estatísticas</a:t>
            </a:r>
            <a:endParaRPr lang="pt-BR" dirty="0">
              <a:solidFill>
                <a:schemeClr val="tx1"/>
              </a:solidFill>
            </a:endParaRPr>
          </a:p>
          <a:p>
            <a:endParaRPr lang="pt-BR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19195" y="2129235"/>
            <a:ext cx="5010150" cy="46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Dificuldades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937476" y="1749957"/>
            <a:ext cx="5955408" cy="38119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Referencial teórico sobre o assunto;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Falta de projetos semelhantes;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Quebra dos componentes piezoeléctricos;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Perca de energia;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454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458511" y="355471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Demonstração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Título 8"/>
          <p:cNvSpPr txBox="1">
            <a:spLocks/>
          </p:cNvSpPr>
          <p:nvPr/>
        </p:nvSpPr>
        <p:spPr>
          <a:xfrm>
            <a:off x="435558" y="1527880"/>
            <a:ext cx="10200066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.1. </a:t>
            </a:r>
            <a:r>
              <a:rPr lang="pt-BR" sz="2800" dirty="0" smtClean="0">
                <a:solidFill>
                  <a:schemeClr val="tx1"/>
                </a:solidFill>
              </a:rPr>
              <a:t>Vídeos</a:t>
            </a:r>
            <a:endParaRPr lang="pt-BR" dirty="0">
              <a:solidFill>
                <a:schemeClr val="tx1"/>
              </a:solidFill>
            </a:endParaRPr>
          </a:p>
          <a:p>
            <a:endParaRPr lang="pt-BR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VID-20160617-WA00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6804"/>
            <a:ext cx="3352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Objetivos</a:t>
            </a:r>
          </a:p>
          <a:p>
            <a:r>
              <a:rPr lang="pt-BR" dirty="0" smtClean="0"/>
              <a:t>Referencial Teórico</a:t>
            </a:r>
          </a:p>
          <a:p>
            <a:r>
              <a:rPr lang="pt-BR" dirty="0" smtClean="0"/>
              <a:t>Visão Geral do Projeto</a:t>
            </a:r>
          </a:p>
          <a:p>
            <a:r>
              <a:rPr lang="pt-BR" dirty="0" smtClean="0"/>
              <a:t>Modo de Funcionamento</a:t>
            </a:r>
          </a:p>
          <a:p>
            <a:r>
              <a:rPr lang="pt-BR" dirty="0" smtClean="0"/>
              <a:t>Hardware – Piso gerador de Energia e Circuitos Eletrônicos</a:t>
            </a:r>
          </a:p>
          <a:p>
            <a:r>
              <a:rPr lang="pt-BR" dirty="0" smtClean="0"/>
              <a:t>Software – Sistema de Gestão e Banco de Dados</a:t>
            </a:r>
          </a:p>
          <a:p>
            <a:r>
              <a:rPr lang="pt-BR" dirty="0" smtClean="0"/>
              <a:t>Demonstração – Vídeos e Protótipos. </a:t>
            </a:r>
          </a:p>
          <a:p>
            <a:r>
              <a:rPr lang="pt-BR" dirty="0" smtClean="0"/>
              <a:t>Bibliografia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Demonstração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Título 8"/>
          <p:cNvSpPr txBox="1">
            <a:spLocks/>
          </p:cNvSpPr>
          <p:nvPr/>
        </p:nvSpPr>
        <p:spPr>
          <a:xfrm>
            <a:off x="1184858" y="1562255"/>
            <a:ext cx="10200066" cy="566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3" algn="just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.2. </a:t>
            </a:r>
            <a:r>
              <a:rPr lang="pt-BR" sz="2800" dirty="0" smtClean="0">
                <a:solidFill>
                  <a:schemeClr val="tx1"/>
                </a:solidFill>
              </a:rPr>
              <a:t>Protótipo: A energia na palma da sua mão</a:t>
            </a:r>
            <a:endParaRPr lang="pt-BR" dirty="0">
              <a:solidFill>
                <a:schemeClr val="tx1"/>
              </a:solidFill>
            </a:endParaRPr>
          </a:p>
          <a:p>
            <a:endParaRPr lang="pt-BR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2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Analítica de Processo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308020"/>
            <a:ext cx="6030376" cy="509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5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1710" y="-2241590"/>
            <a:ext cx="4483179" cy="1158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5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Referências Bibliográficas</a:t>
            </a: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ítulo 8"/>
          <p:cNvSpPr txBox="1">
            <a:spLocks/>
          </p:cNvSpPr>
          <p:nvPr/>
        </p:nvSpPr>
        <p:spPr>
          <a:xfrm>
            <a:off x="2592924" y="1562254"/>
            <a:ext cx="8792000" cy="4341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pt-BR" sz="2000" dirty="0" smtClean="0"/>
              <a:t>DROESCHER</a:t>
            </a:r>
            <a:r>
              <a:rPr lang="pt-BR" sz="2000" dirty="0"/>
              <a:t>, Roberta Elisabeth. Obtenção e Caracterização </a:t>
            </a:r>
            <a:r>
              <a:rPr lang="pt-BR" sz="2000" dirty="0" err="1"/>
              <a:t>Microestrutural</a:t>
            </a:r>
            <a:r>
              <a:rPr lang="pt-BR" sz="2000" dirty="0"/>
              <a:t> e Elétrica de Cerâmicas PZT-PMN. 2009. 76. Ciência dos Materiais – Universidade do Rio Grande do Sul Escola de Engenharia, Porto Alegre – RS.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http</a:t>
            </a:r>
            <a:r>
              <a:rPr lang="pt-BR" sz="2000" dirty="0"/>
              <a:t>://www.newtoncbraga.com.br/index.php/como-funciona/4571-art632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http</a:t>
            </a:r>
            <a:r>
              <a:rPr lang="pt-BR" sz="2000" dirty="0"/>
              <a:t>://www.ufjf.br/fisica/files/2013/10/FIII-04-06-Piezoel%C3%A9tricos.pdf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24270" y="31295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9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434107" y="2099256"/>
            <a:ext cx="9070505" cy="3811966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	Obtenção de Energia Elétrica Rentável e Sustentável, totalmente limpa;</a:t>
            </a:r>
          </a:p>
          <a:p>
            <a:pPr algn="just"/>
            <a:r>
              <a:rPr lang="pt-BR" sz="2000" dirty="0" smtClean="0"/>
              <a:t>Aproveitamento de uma energia (mecânica) que naturalmente seria desperdiçada;</a:t>
            </a:r>
          </a:p>
          <a:p>
            <a:pPr marL="0" indent="0" algn="just">
              <a:buNone/>
            </a:pPr>
            <a:r>
              <a:rPr lang="pt-BR" sz="2000" dirty="0"/>
              <a:t>		</a:t>
            </a:r>
            <a:r>
              <a:rPr lang="pt-BR" sz="2000" dirty="0" smtClean="0"/>
              <a:t>	</a:t>
            </a:r>
          </a:p>
          <a:p>
            <a:pPr algn="just"/>
            <a:r>
              <a:rPr lang="pt-BR" sz="2000" dirty="0" smtClean="0"/>
              <a:t>Hardware: Dispositivo Mecânico que capta movimentos mecânicos e converte em energia elétrica, efetuando o envio dessa energia para os circuitos elétricos;</a:t>
            </a:r>
          </a:p>
          <a:p>
            <a:pPr algn="just"/>
            <a:r>
              <a:rPr lang="pt-BR" sz="2000" dirty="0" smtClean="0"/>
              <a:t>Software: Responsável por coletar as informações no banco de dados e disponibilizar em um website para análises. 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434107" y="2099256"/>
            <a:ext cx="9070505" cy="3811966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objetivo geral do Projeto de Graduação é captar energia </a:t>
            </a:r>
            <a:r>
              <a:rPr lang="pt-BR" sz="2000" dirty="0" smtClean="0"/>
              <a:t>mecânica e </a:t>
            </a:r>
            <a:r>
              <a:rPr lang="pt-BR" sz="2000" dirty="0"/>
              <a:t>converter em energia elétrica através de sensores </a:t>
            </a:r>
            <a:r>
              <a:rPr lang="pt-BR" sz="2000" dirty="0" smtClean="0"/>
              <a:t>piezoeléctrico.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Disponibilizar as informações captadas do Hardware e apresentar, de forma clara e objetiva, em um Software de Gerenciamento de Energia.</a:t>
            </a:r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434107" y="2099256"/>
            <a:ext cx="9070505" cy="3811966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Elaboração </a:t>
            </a:r>
            <a:r>
              <a:rPr lang="pt-BR" sz="2000" dirty="0"/>
              <a:t>e construção da estrutura para captação de </a:t>
            </a:r>
            <a:r>
              <a:rPr lang="pt-BR" sz="2000" dirty="0" smtClean="0"/>
              <a:t>energia;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Circuito de </a:t>
            </a:r>
            <a:r>
              <a:rPr lang="pt-BR" sz="2000" dirty="0"/>
              <a:t>Controle de </a:t>
            </a:r>
            <a:r>
              <a:rPr lang="pt-BR" sz="2000" dirty="0" smtClean="0"/>
              <a:t>Movimento;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/>
              <a:t>Central de Armazenamento de </a:t>
            </a:r>
            <a:r>
              <a:rPr lang="pt-BR" sz="2000" dirty="0" smtClean="0"/>
              <a:t>Energia;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/>
              <a:t>Sistema de Gestão de Energia </a:t>
            </a:r>
            <a:r>
              <a:rPr lang="pt-BR" sz="2000" dirty="0" smtClean="0"/>
              <a:t>Elétrica.</a:t>
            </a:r>
          </a:p>
          <a:p>
            <a:pPr algn="just"/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Referencial Teórico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6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069" y="1905000"/>
            <a:ext cx="1997991" cy="3009900"/>
          </a:xfrm>
          <a:prstGeom prst="rect">
            <a:avLst/>
          </a:prstGeom>
        </p:spPr>
      </p:pic>
      <p:pic>
        <p:nvPicPr>
          <p:cNvPr id="4098" name="Picture 2" descr="https://www.aps.org/publications/apsnews/201403/images/pierre-jacq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4" y="2220912"/>
            <a:ext cx="3550863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13074" y="4635500"/>
            <a:ext cx="3409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Irmãos Pierre Curie e Paul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Jacques</a:t>
            </a:r>
          </a:p>
          <a:p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(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APS ORG, 2014)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114794" y="4914900"/>
            <a:ext cx="4876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Jonas Ferdynand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Gabriel </a:t>
            </a:r>
            <a:r>
              <a:rPr lang="pt-B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Lippmann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UPMC, 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8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Referencial Teórico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6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941925" y="1544211"/>
            <a:ext cx="7198775" cy="2445757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V </a:t>
            </a:r>
            <a:r>
              <a:rPr lang="pt-BR" sz="2000" dirty="0"/>
              <a:t>= tensão de saída (Volts)</a:t>
            </a:r>
          </a:p>
          <a:p>
            <a:pPr algn="just"/>
            <a:r>
              <a:rPr lang="pt-BR" sz="2000" dirty="0"/>
              <a:t>G = Constante de tensão do material (10-3 </a:t>
            </a:r>
            <a:r>
              <a:rPr lang="pt-BR" sz="2000" dirty="0" err="1"/>
              <a:t>Vm</a:t>
            </a:r>
            <a:r>
              <a:rPr lang="pt-BR" sz="2000" dirty="0"/>
              <a:t>/N)</a:t>
            </a:r>
          </a:p>
          <a:p>
            <a:pPr algn="just"/>
            <a:r>
              <a:rPr lang="pt-BR" sz="2000" dirty="0"/>
              <a:t>F = força aplicada (N)</a:t>
            </a:r>
          </a:p>
          <a:p>
            <a:pPr algn="just"/>
            <a:r>
              <a:rPr lang="pt-BR" sz="2000" dirty="0"/>
              <a:t>H = altura do </a:t>
            </a:r>
            <a:r>
              <a:rPr lang="pt-BR" sz="2000" dirty="0" smtClean="0"/>
              <a:t>piezoeléctrico </a:t>
            </a:r>
            <a:r>
              <a:rPr lang="pt-BR" sz="2000" dirty="0"/>
              <a:t>(mm)</a:t>
            </a:r>
          </a:p>
          <a:p>
            <a:pPr algn="just"/>
            <a:r>
              <a:rPr lang="pt-BR" sz="2000" dirty="0"/>
              <a:t>r = raio do </a:t>
            </a:r>
            <a:r>
              <a:rPr lang="pt-BR" sz="2000" dirty="0" smtClean="0"/>
              <a:t>piezoeléctrico </a:t>
            </a:r>
            <a:r>
              <a:rPr lang="pt-BR" sz="2000" dirty="0"/>
              <a:t>(mm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019" y="2504383"/>
            <a:ext cx="2647950" cy="11715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36019" y="2504383"/>
            <a:ext cx="2647950" cy="1171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" y="4275341"/>
            <a:ext cx="11151582" cy="108945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01662" y="4275341"/>
            <a:ext cx="11151582" cy="1089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Visão Geral do Projeto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6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25" y="1482645"/>
            <a:ext cx="8379875" cy="39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299479" y="5473700"/>
            <a:ext cx="593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Diagrama de Blocos do Projeto (Fonte: Autoria própria, 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9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Modo de Funcionamento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84" y="5903662"/>
            <a:ext cx="2268828" cy="49914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69" y="1223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811369" y="1581577"/>
            <a:ext cx="5760085" cy="3239135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7140956" y="1365214"/>
            <a:ext cx="3905250" cy="353377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577974" y="4820712"/>
            <a:ext cx="3781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Simulação de Movimento Mecânico </a:t>
            </a: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(Fonte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Autoria Própria, 2016)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571454" y="4898990"/>
            <a:ext cx="535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Simulação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movimento através de uma bicicleta 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 (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Autoria própria, 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4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595</Words>
  <Application>Microsoft Office PowerPoint</Application>
  <PresentationFormat>Widescreen</PresentationFormat>
  <Paragraphs>119</Paragraphs>
  <Slides>23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Cacho</vt:lpstr>
      <vt:lpstr>SISTEMA DE GESTÃO DE ENERGIA GERADO ATRAVÉS DE SENSORES PIEZOELÉCTRICO</vt:lpstr>
      <vt:lpstr>Agenda</vt:lpstr>
      <vt:lpstr>Introdução</vt:lpstr>
      <vt:lpstr>Objetivos</vt:lpstr>
      <vt:lpstr>Objetivos Específicos</vt:lpstr>
      <vt:lpstr>Referencial Teórico</vt:lpstr>
      <vt:lpstr>Referencial Teórico</vt:lpstr>
      <vt:lpstr>Visão Geral do Projeto</vt:lpstr>
      <vt:lpstr>Modo de Funcionamento</vt:lpstr>
      <vt:lpstr>1. Piso Gerador de Energia</vt:lpstr>
      <vt:lpstr>1. Piso Gerador de Energia</vt:lpstr>
      <vt:lpstr>2. Circuito Eletrônico</vt:lpstr>
      <vt:lpstr>3. Software de Gestão de Energia </vt:lpstr>
      <vt:lpstr>3. Software de Gestão de Energia </vt:lpstr>
      <vt:lpstr>3. Software de Gestão de Energia </vt:lpstr>
      <vt:lpstr>3. Software de Gestão de Energia </vt:lpstr>
      <vt:lpstr>3. Software de Gestão de Energia </vt:lpstr>
      <vt:lpstr>4. Dificuldades </vt:lpstr>
      <vt:lpstr>5. Demonstração </vt:lpstr>
      <vt:lpstr>5. Demonstração </vt:lpstr>
      <vt:lpstr>Estrutura Analítica de Processo </vt:lpstr>
      <vt:lpstr>Cronograma 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Monitoramento de Energia Elétrica Residencial</dc:title>
  <dc:creator>Piezoeletrico</dc:creator>
  <cp:lastModifiedBy>luan</cp:lastModifiedBy>
  <cp:revision>104</cp:revision>
  <dcterms:created xsi:type="dcterms:W3CDTF">2015-05-22T15:16:45Z</dcterms:created>
  <dcterms:modified xsi:type="dcterms:W3CDTF">2016-06-17T22:05:51Z</dcterms:modified>
</cp:coreProperties>
</file>